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9" r:id="rId4"/>
    <p:sldId id="260" r:id="rId5"/>
    <p:sldId id="296" r:id="rId6"/>
    <p:sldId id="268" r:id="rId7"/>
    <p:sldId id="269" r:id="rId8"/>
    <p:sldId id="272" r:id="rId9"/>
    <p:sldId id="283" r:id="rId10"/>
    <p:sldId id="287" r:id="rId11"/>
    <p:sldId id="297" r:id="rId12"/>
    <p:sldId id="286" r:id="rId13"/>
    <p:sldId id="288" r:id="rId14"/>
    <p:sldId id="290" r:id="rId15"/>
    <p:sldId id="291" r:id="rId16"/>
    <p:sldId id="294"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0066"/>
    <a:srgbClr val="00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2711" autoAdjust="0"/>
  </p:normalViewPr>
  <p:slideViewPr>
    <p:cSldViewPr snapToGrid="0">
      <p:cViewPr varScale="1">
        <p:scale>
          <a:sx n="40" d="100"/>
          <a:sy n="40" d="100"/>
        </p:scale>
        <p:origin x="1421"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03F78-8FC4-4741-A8BA-5313517A6347}" type="datetimeFigureOut">
              <a:rPr lang="de-DE" smtClean="0"/>
              <a:t>15.04.2020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311EC-E7B9-4B9A-8DF9-6FBE98511636}" type="slidenum">
              <a:rPr lang="de-DE" smtClean="0"/>
              <a:t>‹Nr.›</a:t>
            </a:fld>
            <a:endParaRPr lang="de-DE"/>
          </a:p>
        </p:txBody>
      </p:sp>
    </p:spTree>
    <p:extLst>
      <p:ext uri="{BB962C8B-B14F-4D97-AF65-F5344CB8AC3E}">
        <p14:creationId xmlns:p14="http://schemas.microsoft.com/office/powerpoint/2010/main" val="314786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gehen fair miteinander um.</a:t>
            </a:r>
          </a:p>
          <a:p>
            <a:r>
              <a:rPr lang="de-DE" dirty="0"/>
              <a:t> Wir gehen fair miteinander um.</a:t>
            </a:r>
          </a:p>
          <a:p>
            <a:r>
              <a:rPr lang="de-DE" dirty="0"/>
              <a:t> Wir üben Toleranz, akzeptieren und berücksichtigen Unterschiede wie Alter, Geschlecht, Begabung oder Religion und schützen Schwächere.</a:t>
            </a:r>
          </a:p>
          <a:p>
            <a:r>
              <a:rPr lang="de-DE" dirty="0"/>
              <a:t>Wir dulden keine körperliche Gewalt, verletzende Äußerungen und Gesten.</a:t>
            </a:r>
          </a:p>
          <a:p>
            <a:r>
              <a:rPr lang="de-DE" dirty="0"/>
              <a:t>Wir respektieren fremdes Eigentum.</a:t>
            </a:r>
          </a:p>
          <a:p>
            <a:r>
              <a:rPr lang="de-DE" dirty="0"/>
              <a:t>Wir übernehmen Verantwortung für unser Verhalten.</a:t>
            </a:r>
          </a:p>
        </p:txBody>
      </p:sp>
      <p:sp>
        <p:nvSpPr>
          <p:cNvPr id="4" name="Foliennummernplatzhalter 3"/>
          <p:cNvSpPr>
            <a:spLocks noGrp="1"/>
          </p:cNvSpPr>
          <p:nvPr>
            <p:ph type="sldNum" sz="quarter" idx="10"/>
          </p:nvPr>
        </p:nvSpPr>
        <p:spPr/>
        <p:txBody>
          <a:bodyPr/>
          <a:lstStyle/>
          <a:p>
            <a:fld id="{9F5311EC-E7B9-4B9A-8DF9-6FBE98511636}" type="slidenum">
              <a:rPr lang="de-DE" smtClean="0"/>
              <a:t>4</a:t>
            </a:fld>
            <a:endParaRPr lang="de-DE"/>
          </a:p>
        </p:txBody>
      </p:sp>
    </p:spTree>
    <p:extLst>
      <p:ext uri="{BB962C8B-B14F-4D97-AF65-F5344CB8AC3E}">
        <p14:creationId xmlns:p14="http://schemas.microsoft.com/office/powerpoint/2010/main" val="62189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Idealerweise reagiert der Gegenüber und der Konflikt ist gelöst. Das ist die Regel.</a:t>
            </a:r>
          </a:p>
        </p:txBody>
      </p:sp>
      <p:sp>
        <p:nvSpPr>
          <p:cNvPr id="4" name="Foliennummernplatzhalter 3"/>
          <p:cNvSpPr>
            <a:spLocks noGrp="1"/>
          </p:cNvSpPr>
          <p:nvPr>
            <p:ph type="sldNum" sz="quarter" idx="10"/>
          </p:nvPr>
        </p:nvSpPr>
        <p:spPr/>
        <p:txBody>
          <a:bodyPr/>
          <a:lstStyle/>
          <a:p>
            <a:fld id="{9F5311EC-E7B9-4B9A-8DF9-6FBE98511636}" type="slidenum">
              <a:rPr lang="de-DE" smtClean="0"/>
              <a:t>6</a:t>
            </a:fld>
            <a:endParaRPr lang="de-DE"/>
          </a:p>
        </p:txBody>
      </p:sp>
    </p:spTree>
    <p:extLst>
      <p:ext uri="{BB962C8B-B14F-4D97-AF65-F5344CB8AC3E}">
        <p14:creationId xmlns:p14="http://schemas.microsoft.com/office/powerpoint/2010/main" val="243049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das so funktioniert, haben wir dies</a:t>
            </a:r>
            <a:r>
              <a:rPr lang="de-DE" baseline="0" dirty="0"/>
              <a:t> grundgelegt und immer wieder eingeübt.</a:t>
            </a:r>
            <a:endParaRPr lang="de-DE" dirty="0"/>
          </a:p>
          <a:p>
            <a:endParaRPr lang="de-DE" dirty="0"/>
          </a:p>
          <a:p>
            <a:r>
              <a:rPr lang="de-DE" dirty="0"/>
              <a:t>Kinder</a:t>
            </a:r>
          </a:p>
          <a:p>
            <a:pPr marL="342900" indent="-342900" algn="l">
              <a:buFontTx/>
              <a:buChar char="-"/>
            </a:pPr>
            <a:r>
              <a:rPr lang="de-DE" sz="1200" dirty="0"/>
              <a:t>Im Klassenverband</a:t>
            </a:r>
          </a:p>
          <a:p>
            <a:pPr marL="342900" indent="-342900" algn="l">
              <a:buFontTx/>
              <a:buChar char="-"/>
            </a:pPr>
            <a:r>
              <a:rPr lang="de-DE" sz="1200" dirty="0"/>
              <a:t>In Kleingruppen</a:t>
            </a:r>
          </a:p>
          <a:p>
            <a:pPr marL="342900" indent="-342900" algn="l">
              <a:buFontTx/>
              <a:buChar char="-"/>
            </a:pPr>
            <a:r>
              <a:rPr lang="de-DE" sz="1200" dirty="0"/>
              <a:t>In Einzelgesprächen</a:t>
            </a:r>
          </a:p>
          <a:p>
            <a:pPr marL="342900" indent="-342900" algn="l">
              <a:buFontTx/>
              <a:buChar char="-"/>
            </a:pPr>
            <a:r>
              <a:rPr lang="de-DE" sz="1200" dirty="0"/>
              <a:t>In Zusammenarbeit mit den Schulsozialarbeiterinnen</a:t>
            </a:r>
          </a:p>
          <a:p>
            <a:pPr marL="0" indent="0" algn="l">
              <a:buFontTx/>
              <a:buNone/>
            </a:pPr>
            <a:endParaRPr lang="de-DE" sz="1200" dirty="0"/>
          </a:p>
          <a:p>
            <a:pPr marL="0" indent="0" algn="l">
              <a:buFontTx/>
              <a:buNone/>
            </a:pPr>
            <a:r>
              <a:rPr lang="de-DE" sz="1200" dirty="0"/>
              <a:t>Klassenrat</a:t>
            </a:r>
          </a:p>
          <a:p>
            <a:pPr marL="571500" indent="-571500" algn="l">
              <a:buFontTx/>
              <a:buChar char="-"/>
            </a:pPr>
            <a:r>
              <a:rPr lang="de-DE" sz="1200" dirty="0"/>
              <a:t>Die Schüler/innen übernehmen   </a:t>
            </a:r>
          </a:p>
          <a:p>
            <a:pPr algn="l"/>
            <a:r>
              <a:rPr lang="de-DE" sz="1200" dirty="0"/>
              <a:t>     Verantwortung für ihr Handeln.</a:t>
            </a:r>
          </a:p>
          <a:p>
            <a:pPr algn="l"/>
            <a:r>
              <a:rPr lang="de-DE" sz="1200" dirty="0"/>
              <a:t>-   Gemeinsam werden Lösungen gefunden.</a:t>
            </a:r>
          </a:p>
          <a:p>
            <a:pPr marL="342900" indent="-342900" algn="l">
              <a:buFontTx/>
              <a:buChar char="-"/>
            </a:pPr>
            <a:endParaRPr lang="de-DE" sz="1200" dirty="0"/>
          </a:p>
          <a:p>
            <a:pPr marL="0" indent="0" algn="l">
              <a:buFontTx/>
              <a:buNone/>
            </a:pPr>
            <a:r>
              <a:rPr lang="de-DE" sz="1200" dirty="0"/>
              <a:t>Für Lehrer</a:t>
            </a:r>
          </a:p>
          <a:p>
            <a:pPr marL="1314450" lvl="1" indent="-857250" algn="l">
              <a:buFontTx/>
              <a:buChar char="-"/>
            </a:pPr>
            <a:r>
              <a:rPr lang="de-DE" sz="5600" dirty="0"/>
              <a:t>Während Konferenzen</a:t>
            </a:r>
          </a:p>
          <a:p>
            <a:pPr marL="857250" indent="-857250" algn="l">
              <a:buFontTx/>
              <a:buChar char="-"/>
            </a:pPr>
            <a:r>
              <a:rPr lang="de-DE" sz="6000" dirty="0"/>
              <a:t>Auf Fortbildungen</a:t>
            </a:r>
          </a:p>
          <a:p>
            <a:pPr marL="857250" indent="-857250" algn="l">
              <a:buFontTx/>
              <a:buChar char="-"/>
            </a:pPr>
            <a:r>
              <a:rPr lang="de-DE" sz="6000" dirty="0"/>
              <a:t>Durch die Schulsozialarbeiterinnen</a:t>
            </a:r>
          </a:p>
          <a:p>
            <a:pPr marL="0" indent="0" algn="l">
              <a:buFontTx/>
              <a:buNone/>
            </a:pPr>
            <a:endParaRPr lang="de-DE" sz="1200" dirty="0"/>
          </a:p>
          <a:p>
            <a:endParaRPr lang="de-DE" dirty="0"/>
          </a:p>
        </p:txBody>
      </p:sp>
      <p:sp>
        <p:nvSpPr>
          <p:cNvPr id="4" name="Foliennummernplatzhalter 3"/>
          <p:cNvSpPr>
            <a:spLocks noGrp="1"/>
          </p:cNvSpPr>
          <p:nvPr>
            <p:ph type="sldNum" sz="quarter" idx="10"/>
          </p:nvPr>
        </p:nvSpPr>
        <p:spPr/>
        <p:txBody>
          <a:bodyPr/>
          <a:lstStyle/>
          <a:p>
            <a:fld id="{9F5311EC-E7B9-4B9A-8DF9-6FBE98511636}" type="slidenum">
              <a:rPr lang="de-DE" smtClean="0"/>
              <a:t>7</a:t>
            </a:fld>
            <a:endParaRPr lang="de-DE"/>
          </a:p>
        </p:txBody>
      </p:sp>
    </p:spTree>
    <p:extLst>
      <p:ext uri="{BB962C8B-B14F-4D97-AF65-F5344CB8AC3E}">
        <p14:creationId xmlns:p14="http://schemas.microsoft.com/office/powerpoint/2010/main" val="286729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Idealerweise reagiert der Gegenüber und der Konflikt ist gelöst. Das ist die Regel.</a:t>
            </a:r>
          </a:p>
        </p:txBody>
      </p:sp>
      <p:sp>
        <p:nvSpPr>
          <p:cNvPr id="4" name="Foliennummernplatzhalter 3"/>
          <p:cNvSpPr>
            <a:spLocks noGrp="1"/>
          </p:cNvSpPr>
          <p:nvPr>
            <p:ph type="sldNum" sz="quarter" idx="10"/>
          </p:nvPr>
        </p:nvSpPr>
        <p:spPr/>
        <p:txBody>
          <a:bodyPr/>
          <a:lstStyle/>
          <a:p>
            <a:fld id="{9F5311EC-E7B9-4B9A-8DF9-6FBE98511636}" type="slidenum">
              <a:rPr lang="de-DE" smtClean="0"/>
              <a:t>10</a:t>
            </a:fld>
            <a:endParaRPr lang="de-DE"/>
          </a:p>
        </p:txBody>
      </p:sp>
    </p:spTree>
    <p:extLst>
      <p:ext uri="{BB962C8B-B14F-4D97-AF65-F5344CB8AC3E}">
        <p14:creationId xmlns:p14="http://schemas.microsoft.com/office/powerpoint/2010/main" val="10402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BASS</a:t>
            </a:r>
          </a:p>
        </p:txBody>
      </p:sp>
      <p:sp>
        <p:nvSpPr>
          <p:cNvPr id="4" name="Foliennummernplatzhalter 3"/>
          <p:cNvSpPr>
            <a:spLocks noGrp="1"/>
          </p:cNvSpPr>
          <p:nvPr>
            <p:ph type="sldNum" sz="quarter" idx="10"/>
          </p:nvPr>
        </p:nvSpPr>
        <p:spPr/>
        <p:txBody>
          <a:bodyPr/>
          <a:lstStyle/>
          <a:p>
            <a:fld id="{9F5311EC-E7B9-4B9A-8DF9-6FBE98511636}" type="slidenum">
              <a:rPr lang="de-DE" smtClean="0"/>
              <a:t>12</a:t>
            </a:fld>
            <a:endParaRPr lang="de-DE"/>
          </a:p>
        </p:txBody>
      </p:sp>
    </p:spTree>
    <p:extLst>
      <p:ext uri="{BB962C8B-B14F-4D97-AF65-F5344CB8AC3E}">
        <p14:creationId xmlns:p14="http://schemas.microsoft.com/office/powerpoint/2010/main" val="250170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5311EC-E7B9-4B9A-8DF9-6FBE98511636}" type="slidenum">
              <a:rPr lang="de-DE" smtClean="0"/>
              <a:t>13</a:t>
            </a:fld>
            <a:endParaRPr lang="de-DE"/>
          </a:p>
        </p:txBody>
      </p:sp>
    </p:spTree>
    <p:extLst>
      <p:ext uri="{BB962C8B-B14F-4D97-AF65-F5344CB8AC3E}">
        <p14:creationId xmlns:p14="http://schemas.microsoft.com/office/powerpoint/2010/main" val="29348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3495F4E-2FA3-4B5E-B667-C11FB6D85662}" type="datetimeFigureOut">
              <a:rPr lang="de-DE" smtClean="0"/>
              <a:t>15.04.2020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330689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495F4E-2FA3-4B5E-B667-C11FB6D85662}" type="datetimeFigureOut">
              <a:rPr lang="de-DE" smtClean="0"/>
              <a:t>15.04.2020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11440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495F4E-2FA3-4B5E-B667-C11FB6D85662}" type="datetimeFigureOut">
              <a:rPr lang="de-DE" smtClean="0"/>
              <a:t>15.04.2020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121444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9737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9975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9830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3571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5722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5136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8037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0212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495F4E-2FA3-4B5E-B667-C11FB6D85662}" type="datetimeFigureOut">
              <a:rPr lang="de-DE" smtClean="0"/>
              <a:t>15.04.2020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2315576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37092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5565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414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3495F4E-2FA3-4B5E-B667-C11FB6D85662}" type="datetimeFigureOut">
              <a:rPr lang="de-DE" smtClean="0"/>
              <a:t>15.04.2020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300595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3495F4E-2FA3-4B5E-B667-C11FB6D85662}" type="datetimeFigureOut">
              <a:rPr lang="de-DE" smtClean="0"/>
              <a:t>15.04.2020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30867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3495F4E-2FA3-4B5E-B667-C11FB6D85662}" type="datetimeFigureOut">
              <a:rPr lang="de-DE" smtClean="0"/>
              <a:t>15.04.2020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62903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3495F4E-2FA3-4B5E-B667-C11FB6D85662}" type="datetimeFigureOut">
              <a:rPr lang="de-DE" smtClean="0"/>
              <a:t>15.04.2020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405881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495F4E-2FA3-4B5E-B667-C11FB6D85662}" type="datetimeFigureOut">
              <a:rPr lang="de-DE" smtClean="0"/>
              <a:t>15.04.2020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377236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3495F4E-2FA3-4B5E-B667-C11FB6D85662}" type="datetimeFigureOut">
              <a:rPr lang="de-DE" smtClean="0"/>
              <a:t>15.04.2020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48531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3495F4E-2FA3-4B5E-B667-C11FB6D85662}" type="datetimeFigureOut">
              <a:rPr lang="de-DE" smtClean="0"/>
              <a:t>15.04.2020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2CBC39C-3915-434D-9C86-B0A357E77274}" type="slidenum">
              <a:rPr lang="de-DE" smtClean="0"/>
              <a:t>‹Nr.›</a:t>
            </a:fld>
            <a:endParaRPr lang="de-DE"/>
          </a:p>
        </p:txBody>
      </p:sp>
    </p:spTree>
    <p:extLst>
      <p:ext uri="{BB962C8B-B14F-4D97-AF65-F5344CB8AC3E}">
        <p14:creationId xmlns:p14="http://schemas.microsoft.com/office/powerpoint/2010/main" val="269365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95F4E-2FA3-4B5E-B667-C11FB6D85662}" type="datetimeFigureOut">
              <a:rPr lang="de-DE" smtClean="0"/>
              <a:t>15.04.2020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C39C-3915-434D-9C86-B0A357E77274}" type="slidenum">
              <a:rPr lang="de-DE" smtClean="0"/>
              <a:t>‹Nr.›</a:t>
            </a:fld>
            <a:endParaRPr lang="de-DE"/>
          </a:p>
        </p:txBody>
      </p:sp>
    </p:spTree>
    <p:extLst>
      <p:ext uri="{BB962C8B-B14F-4D97-AF65-F5344CB8AC3E}">
        <p14:creationId xmlns:p14="http://schemas.microsoft.com/office/powerpoint/2010/main" val="119535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B6F3D-A0D9-4B80-AC04-8E5E6ED6938C}" type="datetimeFigureOut">
              <a:rPr lang="de-DE" smtClean="0">
                <a:solidFill>
                  <a:prstClr val="black">
                    <a:tint val="75000"/>
                  </a:prstClr>
                </a:solidFill>
              </a:rPr>
              <a:pPr/>
              <a:t>15.04.2020</a:t>
            </a:fld>
            <a:endParaRPr lang="de-DE">
              <a:solidFill>
                <a:prstClr val="black">
                  <a:tint val="75000"/>
                </a:prstClr>
              </a:solidFill>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C205D-F2B1-4065-A92F-D6A9104CEFF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32967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a:t>Soziales Lernen</a:t>
            </a:r>
          </a:p>
        </p:txBody>
      </p:sp>
      <p:sp>
        <p:nvSpPr>
          <p:cNvPr id="3" name="Untertitel 2"/>
          <p:cNvSpPr>
            <a:spLocks noGrp="1"/>
          </p:cNvSpPr>
          <p:nvPr>
            <p:ph type="subTitle" idx="1"/>
          </p:nvPr>
        </p:nvSpPr>
        <p:spPr/>
        <p:txBody>
          <a:bodyPr/>
          <a:lstStyle/>
          <a:p>
            <a:r>
              <a:rPr lang="de-DE" sz="6000" dirty="0"/>
              <a:t>Umsetzung</a:t>
            </a:r>
          </a:p>
        </p:txBody>
      </p:sp>
    </p:spTree>
    <p:extLst>
      <p:ext uri="{BB962C8B-B14F-4D97-AF65-F5344CB8AC3E}">
        <p14:creationId xmlns:p14="http://schemas.microsoft.com/office/powerpoint/2010/main" val="2072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feil nach rechts 3"/>
          <p:cNvSpPr/>
          <p:nvPr/>
        </p:nvSpPr>
        <p:spPr>
          <a:xfrm>
            <a:off x="395785" y="859809"/>
            <a:ext cx="5527343" cy="575935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Jeder, der sich gestört, bedrängt oder bedroht fühlt muss sie benutzen.</a:t>
            </a:r>
          </a:p>
          <a:p>
            <a:pPr algn="ctr"/>
            <a:r>
              <a:rPr lang="de-DE" sz="3200" b="1" dirty="0">
                <a:solidFill>
                  <a:schemeClr val="tx1"/>
                </a:solidFill>
              </a:rPr>
              <a:t>„Sage deutlich STOPP!“</a:t>
            </a:r>
            <a:endParaRPr lang="de-DE" sz="3200" dirty="0">
              <a:solidFill>
                <a:schemeClr val="tx1"/>
              </a:solidFill>
            </a:endParaRPr>
          </a:p>
        </p:txBody>
      </p:sp>
      <p:sp>
        <p:nvSpPr>
          <p:cNvPr id="6" name="Pfeil nach links 5"/>
          <p:cNvSpPr/>
          <p:nvPr/>
        </p:nvSpPr>
        <p:spPr>
          <a:xfrm>
            <a:off x="5923128" y="706271"/>
            <a:ext cx="5308979" cy="6066430"/>
          </a:xfrm>
          <a:prstGeom prst="lef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Das Gegenüber muss auf die Stopp-Regel reagieren:</a:t>
            </a:r>
          </a:p>
          <a:p>
            <a:pPr algn="ctr"/>
            <a:r>
              <a:rPr lang="de-DE" sz="3200" b="1" dirty="0">
                <a:solidFill>
                  <a:schemeClr val="tx1"/>
                </a:solidFill>
              </a:rPr>
              <a:t>Er/Sie muss sein Verhalten einstellen!</a:t>
            </a:r>
          </a:p>
        </p:txBody>
      </p:sp>
    </p:spTree>
    <p:extLst>
      <p:ext uri="{BB962C8B-B14F-4D97-AF65-F5344CB8AC3E}">
        <p14:creationId xmlns:p14="http://schemas.microsoft.com/office/powerpoint/2010/main" val="11907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835990"/>
          </a:xfrm>
        </p:spPr>
        <p:txBody>
          <a:bodyPr>
            <a:normAutofit fontScale="90000"/>
          </a:bodyPr>
          <a:lstStyle/>
          <a:p>
            <a:r>
              <a:rPr lang="de-DE" dirty="0"/>
              <a:t>Konsequenz bei beständiger Nichtachtung der Stopp-Regel</a:t>
            </a:r>
          </a:p>
        </p:txBody>
      </p:sp>
      <p:sp>
        <p:nvSpPr>
          <p:cNvPr id="3" name="Untertitel 2"/>
          <p:cNvSpPr>
            <a:spLocks noGrp="1"/>
          </p:cNvSpPr>
          <p:nvPr>
            <p:ph type="subTitle" idx="1"/>
          </p:nvPr>
        </p:nvSpPr>
        <p:spPr/>
        <p:txBody>
          <a:bodyPr>
            <a:noAutofit/>
          </a:bodyPr>
          <a:lstStyle/>
          <a:p>
            <a:r>
              <a:rPr lang="de-DE" sz="6000" dirty="0"/>
              <a:t>Der Einsatz der Ampelregelung</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035" y="155575"/>
            <a:ext cx="762000" cy="1933575"/>
          </a:xfrm>
          <a:prstGeom prst="rect">
            <a:avLst/>
          </a:prstGeom>
        </p:spPr>
      </p:pic>
    </p:spTree>
    <p:extLst>
      <p:ext uri="{BB962C8B-B14F-4D97-AF65-F5344CB8AC3E}">
        <p14:creationId xmlns:p14="http://schemas.microsoft.com/office/powerpoint/2010/main" val="191946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378790"/>
          </a:xfrm>
        </p:spPr>
        <p:txBody>
          <a:bodyPr/>
          <a:lstStyle/>
          <a:p>
            <a:r>
              <a:rPr lang="de-DE" b="1" dirty="0"/>
              <a:t>Vorteile der Ampelregelung:</a:t>
            </a:r>
          </a:p>
        </p:txBody>
      </p:sp>
      <p:sp>
        <p:nvSpPr>
          <p:cNvPr id="3" name="Untertitel 2"/>
          <p:cNvSpPr>
            <a:spLocks noGrp="1"/>
          </p:cNvSpPr>
          <p:nvPr>
            <p:ph type="subTitle" idx="1"/>
          </p:nvPr>
        </p:nvSpPr>
        <p:spPr>
          <a:xfrm>
            <a:off x="1524000" y="3602038"/>
            <a:ext cx="9144000" cy="2597056"/>
          </a:xfrm>
        </p:spPr>
        <p:txBody>
          <a:bodyPr>
            <a:normAutofit/>
          </a:bodyPr>
          <a:lstStyle/>
          <a:p>
            <a:pPr algn="l"/>
            <a:r>
              <a:rPr lang="de-DE" sz="4000" dirty="0"/>
              <a:t>-   klare Vorgaben für alle</a:t>
            </a:r>
          </a:p>
          <a:p>
            <a:pPr marL="571500" indent="-571500" algn="l">
              <a:buFontTx/>
              <a:buChar char="-"/>
            </a:pPr>
            <a:r>
              <a:rPr lang="de-DE" sz="4000" dirty="0"/>
              <a:t>überschaubar/transparent</a:t>
            </a:r>
          </a:p>
          <a:p>
            <a:pPr marL="571500" indent="-571500" algn="l">
              <a:buFontTx/>
              <a:buChar char="-"/>
            </a:pPr>
            <a:r>
              <a:rPr lang="de-DE" sz="4000" dirty="0"/>
              <a:t>konsequent</a:t>
            </a:r>
          </a:p>
          <a:p>
            <a:pPr marL="571500" indent="-571500" algn="l">
              <a:buFontTx/>
              <a:buChar char="-"/>
            </a:pPr>
            <a:endParaRPr lang="de-DE" sz="4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0035" y="155575"/>
            <a:ext cx="762000" cy="1933575"/>
          </a:xfrm>
          <a:prstGeom prst="rect">
            <a:avLst/>
          </a:prstGeom>
        </p:spPr>
      </p:pic>
    </p:spTree>
    <p:extLst>
      <p:ext uri="{BB962C8B-B14F-4D97-AF65-F5344CB8AC3E}">
        <p14:creationId xmlns:p14="http://schemas.microsoft.com/office/powerpoint/2010/main" val="380790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hlinkClick r:id="" action="ppaction://ole?verb=0"/>
          </p:cNvPr>
          <p:cNvGraphicFramePr>
            <a:graphicFrameLocks noChangeAspect="1"/>
          </p:cNvGraphicFramePr>
          <p:nvPr>
            <p:extLst>
              <p:ext uri="{D42A27DB-BD31-4B8C-83A1-F6EECF244321}">
                <p14:modId xmlns:p14="http://schemas.microsoft.com/office/powerpoint/2010/main" val="3720427807"/>
              </p:ext>
            </p:extLst>
          </p:nvPr>
        </p:nvGraphicFramePr>
        <p:xfrm>
          <a:off x="92075" y="92075"/>
          <a:ext cx="11325225" cy="6765925"/>
        </p:xfrm>
        <a:graphic>
          <a:graphicData uri="http://schemas.openxmlformats.org/presentationml/2006/ole">
            <mc:AlternateContent xmlns:mc="http://schemas.openxmlformats.org/markup-compatibility/2006">
              <mc:Choice xmlns:v="urn:schemas-microsoft-com:vml" Requires="v">
                <p:oleObj spid="_x0000_s1047" name="Präsentation" r:id="rId4" imgW="2095398" imgH="1571382" progId="PowerPoint.Show.8">
                  <p:embed/>
                </p:oleObj>
              </mc:Choice>
              <mc:Fallback>
                <p:oleObj name="Präsentation" r:id="rId4" imgW="2095398" imgH="1571382" progId="PowerPoint.Show.8">
                  <p:embed/>
                  <p:pic>
                    <p:nvPicPr>
                      <p:cNvPr id="0" name=""/>
                      <p:cNvPicPr/>
                      <p:nvPr/>
                    </p:nvPicPr>
                    <p:blipFill>
                      <a:blip r:embed="rId5"/>
                      <a:stretch>
                        <a:fillRect/>
                      </a:stretch>
                    </p:blipFill>
                    <p:spPr>
                      <a:xfrm>
                        <a:off x="92075" y="92075"/>
                        <a:ext cx="11325225" cy="6765925"/>
                      </a:xfrm>
                      <a:prstGeom prst="rect">
                        <a:avLst/>
                      </a:prstGeom>
                    </p:spPr>
                  </p:pic>
                </p:oleObj>
              </mc:Fallback>
            </mc:AlternateContent>
          </a:graphicData>
        </a:graphic>
      </p:graphicFrame>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0035" y="155575"/>
            <a:ext cx="762000" cy="1933575"/>
          </a:xfrm>
          <a:prstGeom prst="rect">
            <a:avLst/>
          </a:prstGeom>
        </p:spPr>
      </p:pic>
    </p:spTree>
    <p:extLst>
      <p:ext uri="{BB962C8B-B14F-4D97-AF65-F5344CB8AC3E}">
        <p14:creationId xmlns:p14="http://schemas.microsoft.com/office/powerpoint/2010/main" val="32860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30306"/>
            <a:ext cx="9144000" cy="3171731"/>
          </a:xfrm>
        </p:spPr>
        <p:txBody>
          <a:bodyPr>
            <a:normAutofit/>
          </a:bodyPr>
          <a:lstStyle/>
          <a:p>
            <a:r>
              <a:rPr lang="de-DE" b="1" dirty="0"/>
              <a:t>Die Kinder empfinden den Einsatz der Ampelregelung als fair und konsequent!</a:t>
            </a:r>
          </a:p>
        </p:txBody>
      </p:sp>
      <p:sp>
        <p:nvSpPr>
          <p:cNvPr id="3" name="Untertitel 2"/>
          <p:cNvSpPr>
            <a:spLocks noGrp="1"/>
          </p:cNvSpPr>
          <p:nvPr>
            <p:ph type="subTitle" idx="1"/>
          </p:nvPr>
        </p:nvSpPr>
        <p:spPr>
          <a:xfrm>
            <a:off x="1524000" y="3602037"/>
            <a:ext cx="9144000" cy="2529821"/>
          </a:xfrm>
        </p:spPr>
        <p:txBody>
          <a:bodyPr>
            <a:noAutofit/>
          </a:bodyPr>
          <a:lstStyle/>
          <a:p>
            <a:r>
              <a:rPr lang="de-DE" sz="6000" dirty="0"/>
              <a:t>Sie fühlen sich mit ihren Belangen ernst genommen.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035" y="155575"/>
            <a:ext cx="762000" cy="1933575"/>
          </a:xfrm>
          <a:prstGeom prst="rect">
            <a:avLst/>
          </a:prstGeom>
        </p:spPr>
      </p:pic>
    </p:spTree>
    <p:extLst>
      <p:ext uri="{BB962C8B-B14F-4D97-AF65-F5344CB8AC3E}">
        <p14:creationId xmlns:p14="http://schemas.microsoft.com/office/powerpoint/2010/main" val="21970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Jeder ist anders</a:t>
            </a:r>
          </a:p>
        </p:txBody>
      </p:sp>
      <p:pic>
        <p:nvPicPr>
          <p:cNvPr id="22530" name="Picture 2" descr="https://www.jugendhilfeportal.de/typo3temp/pics/ce6d9c3bd9.jpg"/>
          <p:cNvPicPr>
            <a:picLocks noChangeAspect="1" noChangeArrowheads="1"/>
          </p:cNvPicPr>
          <p:nvPr/>
        </p:nvPicPr>
        <p:blipFill>
          <a:blip r:embed="rId2" cstate="print"/>
          <a:srcRect/>
          <a:stretch>
            <a:fillRect/>
          </a:stretch>
        </p:blipFill>
        <p:spPr bwMode="auto">
          <a:xfrm>
            <a:off x="1847528" y="1268760"/>
            <a:ext cx="6000750" cy="2667000"/>
          </a:xfrm>
          <a:prstGeom prst="rect">
            <a:avLst/>
          </a:prstGeom>
          <a:noFill/>
        </p:spPr>
      </p:pic>
      <p:pic>
        <p:nvPicPr>
          <p:cNvPr id="5" name="Picture 4" descr="https://www.jugendhilfeportal.de/typo3temp/pics/89a71a5747.jpg"/>
          <p:cNvPicPr>
            <a:picLocks noChangeAspect="1" noChangeArrowheads="1"/>
          </p:cNvPicPr>
          <p:nvPr/>
        </p:nvPicPr>
        <p:blipFill>
          <a:blip r:embed="rId3" cstate="print"/>
          <a:srcRect/>
          <a:stretch>
            <a:fillRect/>
          </a:stretch>
        </p:blipFill>
        <p:spPr bwMode="auto">
          <a:xfrm>
            <a:off x="1991544" y="3789040"/>
            <a:ext cx="6000750" cy="2667000"/>
          </a:xfrm>
          <a:prstGeom prst="rect">
            <a:avLst/>
          </a:prstGeom>
          <a:noFill/>
        </p:spPr>
      </p:pic>
    </p:spTree>
    <p:extLst>
      <p:ext uri="{BB962C8B-B14F-4D97-AF65-F5344CB8AC3E}">
        <p14:creationId xmlns:p14="http://schemas.microsoft.com/office/powerpoint/2010/main" val="1421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524000" y="1122363"/>
            <a:ext cx="9144000" cy="1244319"/>
          </a:xfrm>
        </p:spPr>
        <p:txBody>
          <a:bodyPr>
            <a:normAutofit/>
          </a:bodyPr>
          <a:lstStyle/>
          <a:p>
            <a:r>
              <a:rPr lang="de-DE" sz="8000" b="1" dirty="0"/>
              <a:t>Jeder ist anders!</a:t>
            </a:r>
          </a:p>
        </p:txBody>
      </p:sp>
      <p:sp>
        <p:nvSpPr>
          <p:cNvPr id="5" name="Untertitel 4"/>
          <p:cNvSpPr>
            <a:spLocks noGrp="1"/>
          </p:cNvSpPr>
          <p:nvPr>
            <p:ph type="subTitle" idx="1"/>
          </p:nvPr>
        </p:nvSpPr>
        <p:spPr>
          <a:xfrm>
            <a:off x="470647" y="2459037"/>
            <a:ext cx="10197353" cy="3982103"/>
          </a:xfrm>
        </p:spPr>
        <p:txBody>
          <a:bodyPr/>
          <a:lstStyle/>
          <a:p>
            <a:endParaRPr lang="de-DE" dirty="0"/>
          </a:p>
        </p:txBody>
      </p:sp>
      <p:pic>
        <p:nvPicPr>
          <p:cNvPr id="6" name="Picture 2" descr="http://www.beobachter.ch/typo3temp/pics/helikoptereltern_98fa674647.jpg"/>
          <p:cNvPicPr>
            <a:picLocks noChangeAspect="1" noChangeArrowheads="1"/>
          </p:cNvPicPr>
          <p:nvPr/>
        </p:nvPicPr>
        <p:blipFill>
          <a:blip r:embed="rId2" cstate="print"/>
          <a:srcRect/>
          <a:stretch>
            <a:fillRect/>
          </a:stretch>
        </p:blipFill>
        <p:spPr bwMode="auto">
          <a:xfrm>
            <a:off x="672352" y="3023815"/>
            <a:ext cx="2848512" cy="1709550"/>
          </a:xfrm>
          <a:prstGeom prst="rect">
            <a:avLst/>
          </a:prstGeom>
          <a:noFill/>
        </p:spPr>
      </p:pic>
      <p:pic>
        <p:nvPicPr>
          <p:cNvPr id="7" name="Picture 6" descr="http://www.tagesspiegel.de/images/331441_0_e925f5aa-jpg/1786654/4-format43.jpg"/>
          <p:cNvPicPr>
            <a:picLocks noChangeAspect="1" noChangeArrowheads="1"/>
          </p:cNvPicPr>
          <p:nvPr/>
        </p:nvPicPr>
        <p:blipFill>
          <a:blip r:embed="rId3" cstate="print"/>
          <a:srcRect/>
          <a:stretch>
            <a:fillRect/>
          </a:stretch>
        </p:blipFill>
        <p:spPr bwMode="auto">
          <a:xfrm>
            <a:off x="8211344" y="4712948"/>
            <a:ext cx="2304256" cy="1728192"/>
          </a:xfrm>
          <a:prstGeom prst="rect">
            <a:avLst/>
          </a:prstGeom>
          <a:noFill/>
        </p:spPr>
      </p:pic>
      <p:pic>
        <p:nvPicPr>
          <p:cNvPr id="8" name="Bild 4" descr="http://media.4teachers.de/images/thumbs/image_thumb.3877.jpg"/>
          <p:cNvPicPr>
            <a:picLocks noChangeAspect="1" noChangeArrowheads="1"/>
          </p:cNvPicPr>
          <p:nvPr/>
        </p:nvPicPr>
        <p:blipFill>
          <a:blip r:embed="rId4" cstate="print"/>
          <a:srcRect r="18182" b="27953"/>
          <a:stretch>
            <a:fillRect/>
          </a:stretch>
        </p:blipFill>
        <p:spPr bwMode="auto">
          <a:xfrm>
            <a:off x="3490643" y="4392699"/>
            <a:ext cx="1690886" cy="2124264"/>
          </a:xfrm>
          <a:prstGeom prst="rect">
            <a:avLst/>
          </a:prstGeom>
          <a:noFill/>
          <a:ln w="9525">
            <a:noFill/>
            <a:miter lim="800000"/>
            <a:headEnd/>
            <a:tailEnd/>
          </a:ln>
        </p:spPr>
      </p:pic>
      <p:pic>
        <p:nvPicPr>
          <p:cNvPr id="9" name="Bild 34" descr="Gefühle #9 - Gefühl, Gefühlsausdruck, Gesichtsausdruck, Emotion, Empfindung, Stimmung, Gespür, empfinden, Gemütsbewegung, glücklich, freudestrahlend, freudig, froh, strahlend, beglückt, glückselig, Gefühl, Glücksgefühl, Glückseeligkeit, Gefühlsregung, Adjektiv, Wohlbefinden, Zufriedenheit, im Einklang mit sich selbst, beschwingt, beflügelt, sorglos, ungetrübt, begeistert, erfüllt, sonnig, entzückt, jubilierend, Hochgefühl, beseligt"/>
          <p:cNvPicPr>
            <a:picLocks noChangeAspect="1" noChangeArrowheads="1"/>
          </p:cNvPicPr>
          <p:nvPr/>
        </p:nvPicPr>
        <p:blipFill>
          <a:blip r:embed="rId5" cstate="print"/>
          <a:srcRect b="27100"/>
          <a:stretch>
            <a:fillRect/>
          </a:stretch>
        </p:blipFill>
        <p:spPr bwMode="auto">
          <a:xfrm>
            <a:off x="4769121" y="2711930"/>
            <a:ext cx="1862411" cy="1916832"/>
          </a:xfrm>
          <a:prstGeom prst="rect">
            <a:avLst/>
          </a:prstGeom>
          <a:noFill/>
          <a:ln w="9525">
            <a:noFill/>
            <a:miter lim="800000"/>
            <a:headEnd/>
            <a:tailEnd/>
          </a:ln>
        </p:spPr>
      </p:pic>
      <p:pic>
        <p:nvPicPr>
          <p:cNvPr id="10" name="Bild 16" descr="Gefühle #11 - Gefühl, Gefühlsausdruck, Gesichtsausdruck, Emotion, Empfindung, Stimmung, Gespür, empfinden, Gemütsbewegung, gelangweilt, langweilig, desinteressiert, gleichgültig, passiv, interesselos, teilnahmslos, Unlust, Monotonie im Alltag, innere Leere, Lustlosigkeit, Phantasielos, lustlos, eintönig, Eintönigkeit, gleichförmig, Gleichförmigkeit, fad, öde, Alltäglichkeit, Mangel an Abwechslung, Leere, Trostlosigkeit, Stumpfsinn, stumpfsinnig, Leere, reizlos, Unlust, Trott, Alltagstrott, schwunglos, Temperamentlosigkeit, Überdruss, Tristesse"/>
          <p:cNvPicPr>
            <a:picLocks noChangeAspect="1" noChangeArrowheads="1"/>
          </p:cNvPicPr>
          <p:nvPr/>
        </p:nvPicPr>
        <p:blipFill>
          <a:blip r:embed="rId6" cstate="print"/>
          <a:srcRect b="30037"/>
          <a:stretch>
            <a:fillRect/>
          </a:stretch>
        </p:blipFill>
        <p:spPr bwMode="auto">
          <a:xfrm>
            <a:off x="6267453" y="4316875"/>
            <a:ext cx="1994522" cy="1964025"/>
          </a:xfrm>
          <a:prstGeom prst="rect">
            <a:avLst/>
          </a:prstGeom>
          <a:noFill/>
          <a:ln w="9525">
            <a:noFill/>
            <a:miter lim="800000"/>
            <a:headEnd/>
            <a:tailEnd/>
          </a:ln>
        </p:spPr>
      </p:pic>
    </p:spTree>
    <p:extLst>
      <p:ext uri="{BB962C8B-B14F-4D97-AF65-F5344CB8AC3E}">
        <p14:creationId xmlns:p14="http://schemas.microsoft.com/office/powerpoint/2010/main" val="346060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3503426"/>
          </a:xfrm>
        </p:spPr>
        <p:txBody>
          <a:bodyPr>
            <a:normAutofit fontScale="90000"/>
          </a:bodyPr>
          <a:lstStyle/>
          <a:p>
            <a:r>
              <a:rPr lang="de-DE" sz="6700" b="1" dirty="0"/>
              <a:t>Damit jeder sein Bestes geben kann, nehmen wir ihn wahr, achten und unterstützen ihn</a:t>
            </a:r>
            <a:r>
              <a:rPr lang="de-DE" dirty="0"/>
              <a:t>.</a:t>
            </a:r>
          </a:p>
        </p:txBody>
      </p:sp>
      <p:sp>
        <p:nvSpPr>
          <p:cNvPr id="3" name="Untertitel 2"/>
          <p:cNvSpPr>
            <a:spLocks noGrp="1"/>
          </p:cNvSpPr>
          <p:nvPr>
            <p:ph type="subTitle" idx="1"/>
          </p:nvPr>
        </p:nvSpPr>
        <p:spPr>
          <a:xfrm>
            <a:off x="1524000" y="4625788"/>
            <a:ext cx="9144000" cy="632012"/>
          </a:xfrm>
        </p:spPr>
        <p:txBody>
          <a:bodyPr/>
          <a:lstStyle/>
          <a:p>
            <a:endParaRPr lang="de-DE" dirty="0"/>
          </a:p>
        </p:txBody>
      </p:sp>
    </p:spTree>
    <p:extLst>
      <p:ext uri="{BB962C8B-B14F-4D97-AF65-F5344CB8AC3E}">
        <p14:creationId xmlns:p14="http://schemas.microsoft.com/office/powerpoint/2010/main" val="368941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876787" y="2247900"/>
            <a:ext cx="3585210" cy="19341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876787" y="2754876"/>
            <a:ext cx="3671047" cy="646331"/>
          </a:xfrm>
          <a:prstGeom prst="rect">
            <a:avLst/>
          </a:prstGeom>
          <a:noFill/>
        </p:spPr>
        <p:txBody>
          <a:bodyPr wrap="square" rtlCol="0">
            <a:spAutoFit/>
          </a:bodyPr>
          <a:lstStyle/>
          <a:p>
            <a:pPr algn="ctr"/>
            <a:r>
              <a:rPr lang="de-DE" sz="3600" dirty="0"/>
              <a:t>Das gelingt, wenn:</a:t>
            </a:r>
          </a:p>
        </p:txBody>
      </p:sp>
      <p:sp>
        <p:nvSpPr>
          <p:cNvPr id="5" name="Ellipse 4"/>
          <p:cNvSpPr/>
          <p:nvPr/>
        </p:nvSpPr>
        <p:spPr>
          <a:xfrm>
            <a:off x="321386" y="405653"/>
            <a:ext cx="3555401" cy="1842247"/>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p:cNvSpPr/>
          <p:nvPr/>
        </p:nvSpPr>
        <p:spPr>
          <a:xfrm>
            <a:off x="4291409" y="34503"/>
            <a:ext cx="3555401" cy="184224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p:cNvSpPr/>
          <p:nvPr/>
        </p:nvSpPr>
        <p:spPr>
          <a:xfrm>
            <a:off x="8349729" y="590785"/>
            <a:ext cx="3555401" cy="1842247"/>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7931074" y="3731558"/>
            <a:ext cx="3555401" cy="1842247"/>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876787" y="4833332"/>
            <a:ext cx="3555401" cy="18422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175265" y="3541058"/>
            <a:ext cx="3555401" cy="18422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824304" y="866899"/>
            <a:ext cx="2549564" cy="923330"/>
          </a:xfrm>
          <a:prstGeom prst="rect">
            <a:avLst/>
          </a:prstGeom>
          <a:noFill/>
        </p:spPr>
        <p:txBody>
          <a:bodyPr wrap="square" rtlCol="0">
            <a:spAutoFit/>
          </a:bodyPr>
          <a:lstStyle/>
          <a:p>
            <a:r>
              <a:rPr lang="de-DE" sz="5400" dirty="0"/>
              <a:t>Fairness</a:t>
            </a:r>
          </a:p>
        </p:txBody>
      </p:sp>
      <p:sp>
        <p:nvSpPr>
          <p:cNvPr id="12" name="Textfeld 11"/>
          <p:cNvSpPr txBox="1"/>
          <p:nvPr/>
        </p:nvSpPr>
        <p:spPr>
          <a:xfrm>
            <a:off x="4775275" y="293906"/>
            <a:ext cx="2675965" cy="1323439"/>
          </a:xfrm>
          <a:prstGeom prst="rect">
            <a:avLst/>
          </a:prstGeom>
          <a:noFill/>
        </p:spPr>
        <p:txBody>
          <a:bodyPr wrap="square" rtlCol="0">
            <a:spAutoFit/>
          </a:bodyPr>
          <a:lstStyle/>
          <a:p>
            <a:pPr algn="ctr"/>
            <a:r>
              <a:rPr lang="de-DE" sz="4000" dirty="0"/>
              <a:t>Vereinbarte Regeln</a:t>
            </a:r>
          </a:p>
        </p:txBody>
      </p:sp>
      <p:sp>
        <p:nvSpPr>
          <p:cNvPr id="13" name="Textfeld 12"/>
          <p:cNvSpPr txBox="1"/>
          <p:nvPr/>
        </p:nvSpPr>
        <p:spPr>
          <a:xfrm>
            <a:off x="8671563" y="866899"/>
            <a:ext cx="2995107" cy="1323439"/>
          </a:xfrm>
          <a:prstGeom prst="rect">
            <a:avLst/>
          </a:prstGeom>
          <a:noFill/>
        </p:spPr>
        <p:txBody>
          <a:bodyPr wrap="square" rtlCol="0">
            <a:spAutoFit/>
          </a:bodyPr>
          <a:lstStyle/>
          <a:p>
            <a:pPr algn="ctr"/>
            <a:r>
              <a:rPr lang="de-DE" sz="4000" dirty="0"/>
              <a:t>Toleranz und Akzeptanz</a:t>
            </a:r>
          </a:p>
        </p:txBody>
      </p:sp>
      <p:sp>
        <p:nvSpPr>
          <p:cNvPr id="14" name="Textfeld 13"/>
          <p:cNvSpPr txBox="1"/>
          <p:nvPr/>
        </p:nvSpPr>
        <p:spPr>
          <a:xfrm>
            <a:off x="8296391" y="3851897"/>
            <a:ext cx="2899628" cy="1692771"/>
          </a:xfrm>
          <a:prstGeom prst="rect">
            <a:avLst/>
          </a:prstGeom>
          <a:noFill/>
        </p:spPr>
        <p:txBody>
          <a:bodyPr wrap="square" rtlCol="0">
            <a:spAutoFit/>
          </a:bodyPr>
          <a:lstStyle/>
          <a:p>
            <a:pPr algn="ctr"/>
            <a:r>
              <a:rPr lang="de-DE" sz="4000" dirty="0"/>
              <a:t>Gewaltfrei:</a:t>
            </a:r>
          </a:p>
          <a:p>
            <a:pPr algn="ctr"/>
            <a:r>
              <a:rPr lang="de-DE" sz="3200" dirty="0"/>
              <a:t>Körperlich und verbal</a:t>
            </a:r>
          </a:p>
        </p:txBody>
      </p:sp>
      <p:sp>
        <p:nvSpPr>
          <p:cNvPr id="15" name="Textfeld 14"/>
          <p:cNvSpPr txBox="1"/>
          <p:nvPr/>
        </p:nvSpPr>
        <p:spPr>
          <a:xfrm flipH="1">
            <a:off x="248326" y="4035121"/>
            <a:ext cx="3382828" cy="707886"/>
          </a:xfrm>
          <a:prstGeom prst="rect">
            <a:avLst/>
          </a:prstGeom>
          <a:noFill/>
        </p:spPr>
        <p:txBody>
          <a:bodyPr wrap="square" rtlCol="0">
            <a:spAutoFit/>
          </a:bodyPr>
          <a:lstStyle/>
          <a:p>
            <a:r>
              <a:rPr lang="de-DE" sz="4000" dirty="0"/>
              <a:t>Verantwortung</a:t>
            </a:r>
          </a:p>
        </p:txBody>
      </p:sp>
      <p:sp>
        <p:nvSpPr>
          <p:cNvPr id="16" name="Textfeld 15"/>
          <p:cNvSpPr txBox="1"/>
          <p:nvPr/>
        </p:nvSpPr>
        <p:spPr>
          <a:xfrm>
            <a:off x="4229552" y="5092735"/>
            <a:ext cx="2978072" cy="1323439"/>
          </a:xfrm>
          <a:prstGeom prst="rect">
            <a:avLst/>
          </a:prstGeom>
          <a:noFill/>
        </p:spPr>
        <p:txBody>
          <a:bodyPr wrap="square" rtlCol="0">
            <a:spAutoFit/>
          </a:bodyPr>
          <a:lstStyle/>
          <a:p>
            <a:pPr algn="ctr"/>
            <a:r>
              <a:rPr lang="de-DE" sz="4000" dirty="0"/>
              <a:t>Respekt vor Eigentum</a:t>
            </a:r>
          </a:p>
        </p:txBody>
      </p:sp>
    </p:spTree>
    <p:extLst>
      <p:ext uri="{BB962C8B-B14F-4D97-AF65-F5344CB8AC3E}">
        <p14:creationId xmlns:p14="http://schemas.microsoft.com/office/powerpoint/2010/main" val="102811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Wenn dagegen verstoßen wird, wenden wir</a:t>
            </a:r>
            <a:r>
              <a:rPr lang="de-DE" sz="4000" dirty="0"/>
              <a:t> </a:t>
            </a:r>
          </a:p>
        </p:txBody>
      </p:sp>
      <p:sp>
        <p:nvSpPr>
          <p:cNvPr id="3" name="Untertitel 2"/>
          <p:cNvSpPr>
            <a:spLocks noGrp="1"/>
          </p:cNvSpPr>
          <p:nvPr>
            <p:ph type="subTitle" idx="1"/>
          </p:nvPr>
        </p:nvSpPr>
        <p:spPr/>
        <p:txBody>
          <a:bodyPr>
            <a:normAutofit/>
          </a:bodyPr>
          <a:lstStyle/>
          <a:p>
            <a:r>
              <a:rPr lang="de-DE" sz="6000" dirty="0"/>
              <a:t>die Stopp-Regel an:</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6745"/>
          <a:stretch/>
        </p:blipFill>
        <p:spPr>
          <a:xfrm>
            <a:off x="10867184" y="318058"/>
            <a:ext cx="930369" cy="978002"/>
          </a:xfrm>
          <a:prstGeom prst="rect">
            <a:avLst/>
          </a:prstGeom>
        </p:spPr>
      </p:pic>
    </p:spTree>
    <p:extLst>
      <p:ext uri="{BB962C8B-B14F-4D97-AF65-F5344CB8AC3E}">
        <p14:creationId xmlns:p14="http://schemas.microsoft.com/office/powerpoint/2010/main" val="57639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feil nach rechts 3"/>
          <p:cNvSpPr/>
          <p:nvPr/>
        </p:nvSpPr>
        <p:spPr>
          <a:xfrm>
            <a:off x="395785" y="859809"/>
            <a:ext cx="5527343" cy="5759355"/>
          </a:xfrm>
          <a:prstGeom prst="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Jeder, der sich gestört, bedrängt oder bedroht fühlt muss sie benutzen.</a:t>
            </a:r>
          </a:p>
          <a:p>
            <a:pPr algn="ctr"/>
            <a:r>
              <a:rPr lang="de-DE" sz="3200" b="1" dirty="0">
                <a:solidFill>
                  <a:schemeClr val="tx1"/>
                </a:solidFill>
              </a:rPr>
              <a:t>„Sage deutlich STOPP!“</a:t>
            </a:r>
            <a:endParaRPr lang="de-DE" sz="3200" dirty="0">
              <a:solidFill>
                <a:schemeClr val="tx1"/>
              </a:solidFill>
            </a:endParaRPr>
          </a:p>
        </p:txBody>
      </p:sp>
      <p:sp>
        <p:nvSpPr>
          <p:cNvPr id="6" name="Pfeil nach links 5"/>
          <p:cNvSpPr/>
          <p:nvPr/>
        </p:nvSpPr>
        <p:spPr>
          <a:xfrm>
            <a:off x="5923128" y="706271"/>
            <a:ext cx="5308979" cy="6066430"/>
          </a:xfrm>
          <a:prstGeom prst="lef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Das Gegenüber muss auf die Stopp-Regel reagieren:</a:t>
            </a:r>
          </a:p>
          <a:p>
            <a:pPr algn="ctr"/>
            <a:r>
              <a:rPr lang="de-DE" sz="3200" b="1" dirty="0">
                <a:solidFill>
                  <a:schemeClr val="tx1"/>
                </a:solidFill>
              </a:rPr>
              <a:t>Er/Sie muss sein Verhalten einstellen!</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16745"/>
          <a:stretch/>
        </p:blipFill>
        <p:spPr>
          <a:xfrm>
            <a:off x="10867184" y="318058"/>
            <a:ext cx="930369" cy="978002"/>
          </a:xfrm>
          <a:prstGeom prst="rect">
            <a:avLst/>
          </a:prstGeom>
        </p:spPr>
      </p:pic>
    </p:spTree>
    <p:extLst>
      <p:ext uri="{BB962C8B-B14F-4D97-AF65-F5344CB8AC3E}">
        <p14:creationId xmlns:p14="http://schemas.microsoft.com/office/powerpoint/2010/main" val="22425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380565" y="233082"/>
            <a:ext cx="9144000" cy="1035704"/>
          </a:xfrm>
        </p:spPr>
        <p:txBody>
          <a:bodyPr/>
          <a:lstStyle/>
          <a:p>
            <a:r>
              <a:rPr lang="de-DE" b="1" dirty="0"/>
              <a:t>Einüben der Stopp-Regel:</a:t>
            </a:r>
          </a:p>
        </p:txBody>
      </p:sp>
      <p:sp>
        <p:nvSpPr>
          <p:cNvPr id="2" name="Textfeld 1"/>
          <p:cNvSpPr txBox="1"/>
          <p:nvPr/>
        </p:nvSpPr>
        <p:spPr>
          <a:xfrm>
            <a:off x="627529" y="1703294"/>
            <a:ext cx="3406589" cy="3077766"/>
          </a:xfrm>
          <a:prstGeom prst="rect">
            <a:avLst/>
          </a:prstGeom>
          <a:noFill/>
        </p:spPr>
        <p:txBody>
          <a:bodyPr wrap="square" rtlCol="0">
            <a:spAutoFit/>
          </a:bodyPr>
          <a:lstStyle/>
          <a:p>
            <a:r>
              <a:rPr lang="de-DE" sz="3200" b="1" dirty="0"/>
              <a:t>Für Kinder</a:t>
            </a:r>
          </a:p>
          <a:p>
            <a:r>
              <a:rPr lang="de-DE" dirty="0"/>
              <a:t>.    Einführung mit den   </a:t>
            </a:r>
          </a:p>
          <a:p>
            <a:r>
              <a:rPr lang="de-DE" dirty="0"/>
              <a:t>     Schulsozialarbeiterinnen</a:t>
            </a:r>
          </a:p>
          <a:p>
            <a:pPr marL="285750" indent="-285750">
              <a:buFontTx/>
              <a:buChar char="-"/>
            </a:pPr>
            <a:r>
              <a:rPr lang="de-DE" dirty="0"/>
              <a:t>Trainingsstunden mit Schulsozialarbeit und Lehrerinnen</a:t>
            </a:r>
          </a:p>
          <a:p>
            <a:pPr marL="285750" indent="-285750">
              <a:buFontTx/>
              <a:buChar char="-"/>
            </a:pPr>
            <a:r>
              <a:rPr lang="de-DE" dirty="0"/>
              <a:t>Aufgreifen von Vorfällen im Klassenrat, durch Schulsozialarbeit, durch Lehrer</a:t>
            </a:r>
          </a:p>
          <a:p>
            <a:pPr marL="285750" indent="-285750">
              <a:buFontTx/>
              <a:buChar char="-"/>
            </a:pPr>
            <a:endParaRPr lang="de-DE" dirty="0"/>
          </a:p>
        </p:txBody>
      </p:sp>
      <p:sp>
        <p:nvSpPr>
          <p:cNvPr id="3" name="Textfeld 2"/>
          <p:cNvSpPr txBox="1"/>
          <p:nvPr/>
        </p:nvSpPr>
        <p:spPr>
          <a:xfrm>
            <a:off x="1380565" y="5809129"/>
            <a:ext cx="10865223" cy="584775"/>
          </a:xfrm>
          <a:prstGeom prst="rect">
            <a:avLst/>
          </a:prstGeom>
          <a:noFill/>
        </p:spPr>
        <p:txBody>
          <a:bodyPr wrap="square" rtlCol="0">
            <a:spAutoFit/>
          </a:bodyPr>
          <a:lstStyle/>
          <a:p>
            <a:r>
              <a:rPr lang="de-DE" sz="3200" b="1" dirty="0"/>
              <a:t>Eine kontinuierliche Wiederholung für alle Beteiligten.</a:t>
            </a:r>
            <a:endParaRPr lang="de-DE" sz="3200" dirty="0"/>
          </a:p>
        </p:txBody>
      </p:sp>
      <p:sp>
        <p:nvSpPr>
          <p:cNvPr id="6" name="Textfeld 5"/>
          <p:cNvSpPr txBox="1"/>
          <p:nvPr/>
        </p:nvSpPr>
        <p:spPr>
          <a:xfrm>
            <a:off x="1380565" y="5002707"/>
            <a:ext cx="10865223" cy="584775"/>
          </a:xfrm>
          <a:prstGeom prst="rect">
            <a:avLst/>
          </a:prstGeom>
          <a:noFill/>
        </p:spPr>
        <p:txBody>
          <a:bodyPr wrap="square" rtlCol="0">
            <a:spAutoFit/>
          </a:bodyPr>
          <a:lstStyle/>
          <a:p>
            <a:r>
              <a:rPr lang="de-DE" sz="3200" b="1" dirty="0"/>
              <a:t>Konsequente Umsetzung durch alle Beteiligten.</a:t>
            </a:r>
            <a:endParaRPr lang="de-DE" sz="3200" dirty="0"/>
          </a:p>
        </p:txBody>
      </p:sp>
      <p:sp>
        <p:nvSpPr>
          <p:cNvPr id="4" name="Textfeld 3"/>
          <p:cNvSpPr txBox="1"/>
          <p:nvPr/>
        </p:nvSpPr>
        <p:spPr>
          <a:xfrm>
            <a:off x="4751294" y="1703294"/>
            <a:ext cx="3065930" cy="2123658"/>
          </a:xfrm>
          <a:prstGeom prst="rect">
            <a:avLst/>
          </a:prstGeom>
          <a:noFill/>
        </p:spPr>
        <p:txBody>
          <a:bodyPr wrap="square" rtlCol="0">
            <a:spAutoFit/>
          </a:bodyPr>
          <a:lstStyle/>
          <a:p>
            <a:r>
              <a:rPr lang="de-DE" sz="3200" b="1" dirty="0"/>
              <a:t>Für Lehrer</a:t>
            </a:r>
          </a:p>
          <a:p>
            <a:r>
              <a:rPr lang="de-DE" sz="2000" dirty="0"/>
              <a:t>Einführung und Übung für Lehrer</a:t>
            </a:r>
          </a:p>
          <a:p>
            <a:r>
              <a:rPr lang="de-DE" sz="2000" b="1" dirty="0"/>
              <a:t>Gespräche mit Schulsozialarbeit bei Bedarf</a:t>
            </a:r>
          </a:p>
        </p:txBody>
      </p:sp>
      <p:sp>
        <p:nvSpPr>
          <p:cNvPr id="5" name="Textfeld 4"/>
          <p:cNvSpPr txBox="1"/>
          <p:nvPr/>
        </p:nvSpPr>
        <p:spPr>
          <a:xfrm>
            <a:off x="8426824" y="1846729"/>
            <a:ext cx="2886635" cy="2185214"/>
          </a:xfrm>
          <a:prstGeom prst="rect">
            <a:avLst/>
          </a:prstGeom>
          <a:noFill/>
        </p:spPr>
        <p:txBody>
          <a:bodyPr wrap="square" rtlCol="0">
            <a:spAutoFit/>
          </a:bodyPr>
          <a:lstStyle/>
          <a:p>
            <a:r>
              <a:rPr lang="de-DE" sz="2800" b="1" dirty="0"/>
              <a:t>Für Eltern</a:t>
            </a:r>
          </a:p>
          <a:p>
            <a:r>
              <a:rPr lang="de-DE" dirty="0"/>
              <a:t>Informationen </a:t>
            </a:r>
          </a:p>
          <a:p>
            <a:r>
              <a:rPr lang="de-DE" dirty="0"/>
              <a:t>- Schriftlich </a:t>
            </a:r>
          </a:p>
          <a:p>
            <a:r>
              <a:rPr lang="de-DE" dirty="0"/>
              <a:t>- Elternabenden</a:t>
            </a:r>
          </a:p>
          <a:p>
            <a:r>
              <a:rPr lang="de-DE" dirty="0"/>
              <a:t>- </a:t>
            </a:r>
            <a:r>
              <a:rPr lang="de-DE" dirty="0" err="1"/>
              <a:t>Klassenpflegschaften</a:t>
            </a:r>
            <a:endParaRPr lang="de-DE" dirty="0"/>
          </a:p>
          <a:p>
            <a:pPr marL="285750" indent="-285750">
              <a:buFontTx/>
              <a:buChar char="-"/>
            </a:pPr>
            <a:endParaRPr lang="de-DE" dirty="0"/>
          </a:p>
          <a:p>
            <a:endParaRPr lang="de-DE" dirty="0"/>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t="16745"/>
          <a:stretch/>
        </p:blipFill>
        <p:spPr>
          <a:xfrm>
            <a:off x="10867184" y="318058"/>
            <a:ext cx="930369" cy="978002"/>
          </a:xfrm>
          <a:prstGeom prst="rect">
            <a:avLst/>
          </a:prstGeom>
        </p:spPr>
      </p:pic>
    </p:spTree>
    <p:extLst>
      <p:ext uri="{BB962C8B-B14F-4D97-AF65-F5344CB8AC3E}">
        <p14:creationId xmlns:p14="http://schemas.microsoft.com/office/powerpoint/2010/main" val="290544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531626"/>
            <a:ext cx="9144000" cy="1795650"/>
          </a:xfrm>
        </p:spPr>
        <p:txBody>
          <a:bodyPr/>
          <a:lstStyle/>
          <a:p>
            <a:r>
              <a:rPr lang="de-DE" b="1" dirty="0"/>
              <a:t>Ziel dieser Maßnahmen:</a:t>
            </a:r>
          </a:p>
        </p:txBody>
      </p:sp>
      <p:sp>
        <p:nvSpPr>
          <p:cNvPr id="3" name="Untertitel 2"/>
          <p:cNvSpPr>
            <a:spLocks noGrp="1"/>
          </p:cNvSpPr>
          <p:nvPr>
            <p:ph type="subTitle" idx="1"/>
          </p:nvPr>
        </p:nvSpPr>
        <p:spPr>
          <a:xfrm>
            <a:off x="1524000" y="1801906"/>
            <a:ext cx="9144000" cy="4477870"/>
          </a:xfrm>
        </p:spPr>
        <p:txBody>
          <a:bodyPr>
            <a:normAutofit/>
          </a:bodyPr>
          <a:lstStyle/>
          <a:p>
            <a:pPr algn="l"/>
            <a:r>
              <a:rPr lang="de-DE" sz="4000" dirty="0"/>
              <a:t>- Kinder übernehmen Verantwortung für   </a:t>
            </a:r>
          </a:p>
          <a:p>
            <a:pPr algn="l"/>
            <a:r>
              <a:rPr lang="de-DE" sz="4000" dirty="0"/>
              <a:t>   ihr Handeln</a:t>
            </a:r>
          </a:p>
          <a:p>
            <a:pPr marL="571500" indent="-571500" algn="l">
              <a:buFontTx/>
              <a:buChar char="-"/>
            </a:pPr>
            <a:r>
              <a:rPr lang="de-DE" sz="4000" dirty="0"/>
              <a:t>Sie finden gemeinsame Lösungen</a:t>
            </a:r>
          </a:p>
          <a:p>
            <a:pPr marL="571500" indent="-571500" algn="l">
              <a:buFontTx/>
              <a:buChar char="-"/>
            </a:pPr>
            <a:r>
              <a:rPr lang="de-DE" sz="4000" dirty="0"/>
              <a:t>Sie finden eine gemeinsame soziale Basis.</a:t>
            </a:r>
          </a:p>
          <a:p>
            <a:pPr marL="571500" indent="-571500" algn="l">
              <a:buFontTx/>
              <a:buChar char="-"/>
            </a:pPr>
            <a:r>
              <a:rPr lang="de-DE" sz="4000" dirty="0"/>
              <a:t>Die Voraussetzungen schaffen für sachliche Auseinandersetzungen.</a:t>
            </a:r>
          </a:p>
          <a:p>
            <a:pPr marL="571500" indent="-571500" algn="l">
              <a:buFontTx/>
              <a:buChar char="-"/>
            </a:pPr>
            <a:endParaRPr lang="de-DE" sz="4000" dirty="0"/>
          </a:p>
          <a:p>
            <a:pPr algn="l"/>
            <a:endParaRPr lang="de-DE" sz="4000" dirty="0"/>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6745"/>
          <a:stretch/>
        </p:blipFill>
        <p:spPr>
          <a:xfrm>
            <a:off x="10867184" y="318058"/>
            <a:ext cx="930369" cy="978002"/>
          </a:xfrm>
          <a:prstGeom prst="rect">
            <a:avLst/>
          </a:prstGeom>
        </p:spPr>
      </p:pic>
    </p:spTree>
    <p:extLst>
      <p:ext uri="{BB962C8B-B14F-4D97-AF65-F5344CB8AC3E}">
        <p14:creationId xmlns:p14="http://schemas.microsoft.com/office/powerpoint/2010/main" val="3391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nserekirche.de/data/images/520/223755732545.jpg"/>
          <p:cNvPicPr>
            <a:picLocks noChangeAspect="1" noChangeArrowheads="1"/>
          </p:cNvPicPr>
          <p:nvPr/>
        </p:nvPicPr>
        <p:blipFill>
          <a:blip r:embed="rId2" cstate="print"/>
          <a:srcRect/>
          <a:stretch>
            <a:fillRect/>
          </a:stretch>
        </p:blipFill>
        <p:spPr bwMode="auto">
          <a:xfrm>
            <a:off x="2487706" y="553232"/>
            <a:ext cx="6594339" cy="4425817"/>
          </a:xfrm>
          <a:prstGeom prst="rect">
            <a:avLst/>
          </a:prstGeom>
          <a:noFill/>
        </p:spPr>
      </p:pic>
      <p:sp>
        <p:nvSpPr>
          <p:cNvPr id="3" name="Titel 2"/>
          <p:cNvSpPr>
            <a:spLocks noGrp="1"/>
          </p:cNvSpPr>
          <p:nvPr>
            <p:ph type="title"/>
          </p:nvPr>
        </p:nvSpPr>
        <p:spPr/>
        <p:txBody>
          <a:bodyPr/>
          <a:lstStyle/>
          <a:p>
            <a:endParaRPr lang="de-DE" dirty="0"/>
          </a:p>
        </p:txBody>
      </p:sp>
      <p:sp>
        <p:nvSpPr>
          <p:cNvPr id="4" name="Inhaltsplatzhalter 3"/>
          <p:cNvSpPr>
            <a:spLocks noGrp="1"/>
          </p:cNvSpPr>
          <p:nvPr>
            <p:ph idx="1"/>
          </p:nvPr>
        </p:nvSpPr>
        <p:spPr/>
        <p:txBody>
          <a:bodyPr>
            <a:normAutofit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de-DE" sz="5400" dirty="0"/>
              <a:t> 	Stärkung der Gemeinschaft</a:t>
            </a:r>
          </a:p>
        </p:txBody>
      </p:sp>
    </p:spTree>
    <p:extLst>
      <p:ext uri="{BB962C8B-B14F-4D97-AF65-F5344CB8AC3E}">
        <p14:creationId xmlns:p14="http://schemas.microsoft.com/office/powerpoint/2010/main" val="107926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Breitbild</PresentationFormat>
  <Paragraphs>93</Paragraphs>
  <Slides>15</Slides>
  <Notes>6</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15</vt:i4>
      </vt:variant>
    </vt:vector>
  </HeadingPairs>
  <TitlesOfParts>
    <vt:vector size="21" baseType="lpstr">
      <vt:lpstr>Arial</vt:lpstr>
      <vt:lpstr>Calibri</vt:lpstr>
      <vt:lpstr>Calibri Light</vt:lpstr>
      <vt:lpstr>Office Theme</vt:lpstr>
      <vt:lpstr>Larissa-Design</vt:lpstr>
      <vt:lpstr>Präsentation</vt:lpstr>
      <vt:lpstr>Soziales Lernen</vt:lpstr>
      <vt:lpstr>Jeder ist anders!</vt:lpstr>
      <vt:lpstr>Damit jeder sein Bestes geben kann, nehmen wir ihn wahr, achten und unterstützen ihn.</vt:lpstr>
      <vt:lpstr>PowerPoint-Präsentation</vt:lpstr>
      <vt:lpstr>Wenn dagegen verstoßen wird, wenden wir </vt:lpstr>
      <vt:lpstr>PowerPoint-Präsentation</vt:lpstr>
      <vt:lpstr>Einüben der Stopp-Regel:</vt:lpstr>
      <vt:lpstr>Ziel dieser Maßnahmen:</vt:lpstr>
      <vt:lpstr>PowerPoint-Präsentation</vt:lpstr>
      <vt:lpstr>PowerPoint-Präsentation</vt:lpstr>
      <vt:lpstr>Konsequenz bei beständiger Nichtachtung der Stopp-Regel</vt:lpstr>
      <vt:lpstr>Vorteile der Ampelregelung:</vt:lpstr>
      <vt:lpstr>PowerPoint-Präsentation</vt:lpstr>
      <vt:lpstr>Die Kinder empfinden den Einsatz der Ampelregelung als fair und konsequent!</vt:lpstr>
      <vt:lpstr>Jeder ist anders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Verwaltung</dc:creator>
  <cp:lastModifiedBy>Claudia Kuhlemann</cp:lastModifiedBy>
  <cp:revision>36</cp:revision>
  <dcterms:created xsi:type="dcterms:W3CDTF">2015-04-20T11:37:55Z</dcterms:created>
  <dcterms:modified xsi:type="dcterms:W3CDTF">2020-04-15T14:30:32Z</dcterms:modified>
</cp:coreProperties>
</file>